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6"/>
  </p:notesMasterIdLst>
  <p:handoutMasterIdLst>
    <p:handoutMasterId r:id="rId37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16" r:id="rId8"/>
    <p:sldId id="807" r:id="rId9"/>
    <p:sldId id="809" r:id="rId10"/>
    <p:sldId id="710" r:id="rId11"/>
    <p:sldId id="791" r:id="rId12"/>
    <p:sldId id="625" r:id="rId13"/>
    <p:sldId id="772" r:id="rId14"/>
    <p:sldId id="773" r:id="rId15"/>
    <p:sldId id="1019" r:id="rId16"/>
    <p:sldId id="795" r:id="rId17"/>
    <p:sldId id="629" r:id="rId18"/>
    <p:sldId id="1015" r:id="rId19"/>
    <p:sldId id="805" r:id="rId20"/>
    <p:sldId id="802" r:id="rId21"/>
    <p:sldId id="1020" r:id="rId22"/>
    <p:sldId id="1021" r:id="rId23"/>
    <p:sldId id="794" r:id="rId24"/>
    <p:sldId id="774" r:id="rId25"/>
    <p:sldId id="1304" r:id="rId26"/>
    <p:sldId id="1199" r:id="rId27"/>
    <p:sldId id="1167" r:id="rId28"/>
    <p:sldId id="1275" r:id="rId29"/>
    <p:sldId id="1221" r:id="rId30"/>
    <p:sldId id="1303" r:id="rId31"/>
    <p:sldId id="1268" r:id="rId32"/>
    <p:sldId id="1274" r:id="rId33"/>
    <p:sldId id="601" r:id="rId34"/>
    <p:sldId id="592" r:id="rId35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67" autoAdjust="0"/>
    <p:restoredTop sz="89045" autoAdjust="0"/>
  </p:normalViewPr>
  <p:slideViewPr>
    <p:cSldViewPr snapToGrid="0" showGuides="1">
      <p:cViewPr varScale="1">
        <p:scale>
          <a:sx n="139" d="100"/>
          <a:sy n="139" d="100"/>
        </p:scale>
        <p:origin x="1712" y="168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sv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sv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EE64D1-67AC-437D-A4D4-F0E0A7E157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5A9DD7-EA0C-4D81-B00F-A5A53B88BA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Trustworthy issuers: </a:t>
          </a:r>
          <a:r>
            <a:rPr lang="en-US" b="0" dirty="0"/>
            <a:t>Trust anchor/root CAs and Intermediary CAs; </a:t>
          </a:r>
          <a:br>
            <a:rPr lang="en-US" b="0" dirty="0"/>
          </a:br>
          <a:r>
            <a:rPr lang="en-US" b="0" dirty="0"/>
            <a:t>Limitations on Intermediary CAs (e.g., restricted domain names)</a:t>
          </a:r>
        </a:p>
      </dgm:t>
    </dgm:pt>
    <dgm:pt modelId="{F9ABEAA4-F139-4550-AEF7-0CCD613FA8AA}" type="parTrans" cxnId="{9A6DB011-56BB-4C88-8A4C-B172735B26B0}">
      <dgm:prSet/>
      <dgm:spPr/>
      <dgm:t>
        <a:bodyPr/>
        <a:lstStyle/>
        <a:p>
          <a:endParaRPr lang="en-US"/>
        </a:p>
      </dgm:t>
    </dgm:pt>
    <dgm:pt modelId="{02D21888-5A70-403F-81DC-BB362E680F2C}" type="sibTrans" cxnId="{9A6DB011-56BB-4C88-8A4C-B172735B26B0}">
      <dgm:prSet/>
      <dgm:spPr/>
      <dgm:t>
        <a:bodyPr/>
        <a:lstStyle/>
        <a:p>
          <a:endParaRPr lang="en-US"/>
        </a:p>
      </dgm:t>
    </dgm:pt>
    <dgm:pt modelId="{7199EBED-124F-4448-988C-6E1AB3558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Accountability: </a:t>
          </a:r>
          <a:r>
            <a:rPr lang="en-US" dirty="0"/>
            <a:t>identify issuer of given certificate</a:t>
          </a:r>
        </a:p>
      </dgm:t>
    </dgm:pt>
    <dgm:pt modelId="{B476837E-14F6-44CB-9DE4-179BD3F5F121}" type="parTrans" cxnId="{EB7A26BA-3006-4A58-907B-FBAA0CA2135C}">
      <dgm:prSet/>
      <dgm:spPr/>
      <dgm:t>
        <a:bodyPr/>
        <a:lstStyle/>
        <a:p>
          <a:endParaRPr lang="en-US"/>
        </a:p>
      </dgm:t>
    </dgm:pt>
    <dgm:pt modelId="{534A4C96-8A6F-412D-8B29-C5DA37A87AEE}" type="sibTrans" cxnId="{EB7A26BA-3006-4A58-907B-FBAA0CA2135C}">
      <dgm:prSet/>
      <dgm:spPr/>
      <dgm:t>
        <a:bodyPr/>
        <a:lstStyle/>
        <a:p>
          <a:endParaRPr lang="en-US"/>
        </a:p>
      </dgm:t>
    </dgm:pt>
    <dgm:pt modelId="{720586CF-A6E5-4C7A-9A0F-38F590E781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Timeliness: </a:t>
          </a:r>
          <a:r>
            <a:rPr lang="en-US" dirty="0"/>
            <a:t>limited validity period, timely </a:t>
          </a:r>
          <a:r>
            <a:rPr lang="en-US" b="1" dirty="0"/>
            <a:t>revocation</a:t>
          </a:r>
          <a:endParaRPr lang="en-US" dirty="0"/>
        </a:p>
      </dgm:t>
    </dgm:pt>
    <dgm:pt modelId="{14F139B8-0B0A-4383-95E3-34093ED10ADD}" type="parTrans" cxnId="{38E53841-E9FA-4900-8226-568E21CDC6A7}">
      <dgm:prSet/>
      <dgm:spPr/>
      <dgm:t>
        <a:bodyPr/>
        <a:lstStyle/>
        <a:p>
          <a:endParaRPr lang="en-US"/>
        </a:p>
      </dgm:t>
    </dgm:pt>
    <dgm:pt modelId="{87561105-F0A7-403F-B206-604EAF908258}" type="sibTrans" cxnId="{38E53841-E9FA-4900-8226-568E21CDC6A7}">
      <dgm:prSet/>
      <dgm:spPr/>
      <dgm:t>
        <a:bodyPr/>
        <a:lstStyle/>
        <a:p>
          <a:endParaRPr lang="en-US"/>
        </a:p>
      </dgm:t>
    </dgm:pt>
    <dgm:pt modelId="{B608DA22-8210-43CE-829C-BA3AE82470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Transparency: </a:t>
          </a:r>
          <a:r>
            <a:rPr lang="en-US" i="0" dirty="0"/>
            <a:t>public log of all certificate; no ‘hidden’ certs!</a:t>
          </a:r>
          <a:endParaRPr lang="en-US" dirty="0"/>
        </a:p>
      </dgm:t>
    </dgm:pt>
    <dgm:pt modelId="{0F581A33-A7CF-4731-905A-EA11C02BA551}" type="parTrans" cxnId="{F220B022-789B-460C-B0A5-D38CF4DD083A}">
      <dgm:prSet/>
      <dgm:spPr/>
      <dgm:t>
        <a:bodyPr/>
        <a:lstStyle/>
        <a:p>
          <a:endParaRPr lang="en-US"/>
        </a:p>
      </dgm:t>
    </dgm:pt>
    <dgm:pt modelId="{96D99E6D-A62C-439A-870C-BD31CCFBD0C4}" type="sibTrans" cxnId="{F220B022-789B-460C-B0A5-D38CF4DD083A}">
      <dgm:prSet/>
      <dgm:spPr/>
      <dgm:t>
        <a:bodyPr/>
        <a:lstStyle/>
        <a:p>
          <a:endParaRPr lang="en-US"/>
        </a:p>
      </dgm:t>
    </dgm:pt>
    <dgm:pt modelId="{671F405A-CE6C-4FAC-B140-53F04F4A30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Non-Equivocation: </a:t>
          </a:r>
          <a:r>
            <a:rPr lang="en-US" b="0" i="0" dirty="0"/>
            <a:t>one entity – one certificate </a:t>
          </a:r>
          <a:endParaRPr lang="en-US" b="0" dirty="0"/>
        </a:p>
      </dgm:t>
    </dgm:pt>
    <dgm:pt modelId="{BC06619D-B177-46CA-976E-08B706EDF14E}" type="parTrans" cxnId="{85DC7DD1-D80D-4D0E-89A2-627C1E0DD90A}">
      <dgm:prSet/>
      <dgm:spPr/>
      <dgm:t>
        <a:bodyPr/>
        <a:lstStyle/>
        <a:p>
          <a:endParaRPr lang="en-US"/>
        </a:p>
      </dgm:t>
    </dgm:pt>
    <dgm:pt modelId="{218AAF3A-74CB-466B-9EEC-97BD096311C4}" type="sibTrans" cxnId="{85DC7DD1-D80D-4D0E-89A2-627C1E0DD90A}">
      <dgm:prSet/>
      <dgm:spPr/>
      <dgm:t>
        <a:bodyPr/>
        <a:lstStyle/>
        <a:p>
          <a:endParaRPr lang="en-US"/>
        </a:p>
      </dgm:t>
    </dgm:pt>
    <dgm:pt modelId="{92C470F6-2208-43D8-B84D-81E0D9DD53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Privacy: </a:t>
          </a:r>
          <a:r>
            <a:rPr lang="en-US" b="0" i="0" dirty="0"/>
            <a:t>why should CA know which site I use?</a:t>
          </a:r>
          <a:endParaRPr lang="en-US" b="0" dirty="0"/>
        </a:p>
      </dgm:t>
    </dgm:pt>
    <dgm:pt modelId="{118D7E42-BCA6-4A82-9E59-BB4152F890DF}" type="parTrans" cxnId="{B2330E04-E2BD-4D7E-B00F-0713A8A65654}">
      <dgm:prSet/>
      <dgm:spPr/>
      <dgm:t>
        <a:bodyPr/>
        <a:lstStyle/>
        <a:p>
          <a:endParaRPr lang="en-US"/>
        </a:p>
      </dgm:t>
    </dgm:pt>
    <dgm:pt modelId="{AC8B1559-9F05-40F6-849E-BF97B6C3BD98}" type="sibTrans" cxnId="{B2330E04-E2BD-4D7E-B00F-0713A8A65654}">
      <dgm:prSet/>
      <dgm:spPr/>
      <dgm:t>
        <a:bodyPr/>
        <a:lstStyle/>
        <a:p>
          <a:endParaRPr lang="en-US"/>
        </a:p>
      </dgm:t>
    </dgm:pt>
    <dgm:pt modelId="{58972F15-4F94-46C3-B9EC-04022EC541F9}" type="pres">
      <dgm:prSet presAssocID="{69EE64D1-67AC-437D-A4D4-F0E0A7E157EB}" presName="root" presStyleCnt="0">
        <dgm:presLayoutVars>
          <dgm:dir/>
          <dgm:resizeHandles val="exact"/>
        </dgm:presLayoutVars>
      </dgm:prSet>
      <dgm:spPr/>
    </dgm:pt>
    <dgm:pt modelId="{6659A1AB-8330-428B-B77E-9E858C679442}" type="pres">
      <dgm:prSet presAssocID="{035A9DD7-EA0C-4D81-B00F-A5A53B88BA88}" presName="compNode" presStyleCnt="0"/>
      <dgm:spPr/>
    </dgm:pt>
    <dgm:pt modelId="{FEAB26AD-51F8-40FC-BC15-C698D957C852}" type="pres">
      <dgm:prSet presAssocID="{035A9DD7-EA0C-4D81-B00F-A5A53B88BA88}" presName="bgRect" presStyleLbl="bgShp" presStyleIdx="0" presStyleCnt="6" custLinFactNeighborY="-1626"/>
      <dgm:spPr/>
    </dgm:pt>
    <dgm:pt modelId="{855A42E6-01A9-4B14-B028-5119CC4D28B8}" type="pres">
      <dgm:prSet presAssocID="{035A9DD7-EA0C-4D81-B00F-A5A53B88BA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chor"/>
        </a:ext>
      </dgm:extLst>
    </dgm:pt>
    <dgm:pt modelId="{D7CA9DCA-DB0B-4BF6-A5D7-4961C873A1A1}" type="pres">
      <dgm:prSet presAssocID="{035A9DD7-EA0C-4D81-B00F-A5A53B88BA88}" presName="spaceRect" presStyleCnt="0"/>
      <dgm:spPr/>
    </dgm:pt>
    <dgm:pt modelId="{FFC4589F-DE5D-4981-81E9-2429C0C541A6}" type="pres">
      <dgm:prSet presAssocID="{035A9DD7-EA0C-4D81-B00F-A5A53B88BA88}" presName="parTx" presStyleLbl="revTx" presStyleIdx="0" presStyleCnt="6">
        <dgm:presLayoutVars>
          <dgm:chMax val="0"/>
          <dgm:chPref val="0"/>
        </dgm:presLayoutVars>
      </dgm:prSet>
      <dgm:spPr/>
    </dgm:pt>
    <dgm:pt modelId="{65C64FD9-654C-469D-B1F6-A2600DA22191}" type="pres">
      <dgm:prSet presAssocID="{02D21888-5A70-403F-81DC-BB362E680F2C}" presName="sibTrans" presStyleCnt="0"/>
      <dgm:spPr/>
    </dgm:pt>
    <dgm:pt modelId="{3F0CF292-B41B-422E-9A32-1458E342E958}" type="pres">
      <dgm:prSet presAssocID="{7199EBED-124F-4448-988C-6E1AB35581AB}" presName="compNode" presStyleCnt="0"/>
      <dgm:spPr/>
    </dgm:pt>
    <dgm:pt modelId="{2FA62339-9B90-4BE4-8E17-2AD49422D3A1}" type="pres">
      <dgm:prSet presAssocID="{7199EBED-124F-4448-988C-6E1AB35581AB}" presName="bgRect" presStyleLbl="bgShp" presStyleIdx="1" presStyleCnt="6"/>
      <dgm:spPr/>
    </dgm:pt>
    <dgm:pt modelId="{70742B21-6F01-4AD2-9CB0-EB1CE0EA2E3A}" type="pres">
      <dgm:prSet presAssocID="{7199EBED-124F-4448-988C-6E1AB35581A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71B8A926-7330-40D4-BDDF-B4319E363D9E}" type="pres">
      <dgm:prSet presAssocID="{7199EBED-124F-4448-988C-6E1AB35581AB}" presName="spaceRect" presStyleCnt="0"/>
      <dgm:spPr/>
    </dgm:pt>
    <dgm:pt modelId="{13F861CF-CA22-4701-BE2B-2731C90C83D0}" type="pres">
      <dgm:prSet presAssocID="{7199EBED-124F-4448-988C-6E1AB35581AB}" presName="parTx" presStyleLbl="revTx" presStyleIdx="1" presStyleCnt="6">
        <dgm:presLayoutVars>
          <dgm:chMax val="0"/>
          <dgm:chPref val="0"/>
        </dgm:presLayoutVars>
      </dgm:prSet>
      <dgm:spPr/>
    </dgm:pt>
    <dgm:pt modelId="{9CD38FE6-6FE3-4D80-BD17-5BE528E89522}" type="pres">
      <dgm:prSet presAssocID="{534A4C96-8A6F-412D-8B29-C5DA37A87AEE}" presName="sibTrans" presStyleCnt="0"/>
      <dgm:spPr/>
    </dgm:pt>
    <dgm:pt modelId="{8EAF73B1-95F2-4C7A-9BE0-0DC63FF36A99}" type="pres">
      <dgm:prSet presAssocID="{720586CF-A6E5-4C7A-9A0F-38F590E7816E}" presName="compNode" presStyleCnt="0"/>
      <dgm:spPr/>
    </dgm:pt>
    <dgm:pt modelId="{1A58D609-D729-481A-AF23-20CB90B3E6A4}" type="pres">
      <dgm:prSet presAssocID="{720586CF-A6E5-4C7A-9A0F-38F590E7816E}" presName="bgRect" presStyleLbl="bgShp" presStyleIdx="2" presStyleCnt="6"/>
      <dgm:spPr/>
    </dgm:pt>
    <dgm:pt modelId="{2D1B2FB5-C85C-4176-9DE6-591801475EE2}" type="pres">
      <dgm:prSet presAssocID="{720586CF-A6E5-4C7A-9A0F-38F590E7816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E9535FB-85AF-4145-8CE9-2613DD02E98C}" type="pres">
      <dgm:prSet presAssocID="{720586CF-A6E5-4C7A-9A0F-38F590E7816E}" presName="spaceRect" presStyleCnt="0"/>
      <dgm:spPr/>
    </dgm:pt>
    <dgm:pt modelId="{0B632081-7BA0-482F-81E8-27E24F1FF123}" type="pres">
      <dgm:prSet presAssocID="{720586CF-A6E5-4C7A-9A0F-38F590E7816E}" presName="parTx" presStyleLbl="revTx" presStyleIdx="2" presStyleCnt="6">
        <dgm:presLayoutVars>
          <dgm:chMax val="0"/>
          <dgm:chPref val="0"/>
        </dgm:presLayoutVars>
      </dgm:prSet>
      <dgm:spPr/>
    </dgm:pt>
    <dgm:pt modelId="{A38B7BCF-7D9F-46C6-B833-A4CDAFDDACF5}" type="pres">
      <dgm:prSet presAssocID="{87561105-F0A7-403F-B206-604EAF908258}" presName="sibTrans" presStyleCnt="0"/>
      <dgm:spPr/>
    </dgm:pt>
    <dgm:pt modelId="{AAE4E443-C7A9-4C74-AD72-A2F54407F6BD}" type="pres">
      <dgm:prSet presAssocID="{B608DA22-8210-43CE-829C-BA3AE8247017}" presName="compNode" presStyleCnt="0"/>
      <dgm:spPr/>
    </dgm:pt>
    <dgm:pt modelId="{D77415B0-79C8-45DB-B2EE-C37980F3AD13}" type="pres">
      <dgm:prSet presAssocID="{B608DA22-8210-43CE-829C-BA3AE8247017}" presName="bgRect" presStyleLbl="bgShp" presStyleIdx="3" presStyleCnt="6"/>
      <dgm:spPr/>
    </dgm:pt>
    <dgm:pt modelId="{E04A6693-E555-43BC-8D66-7644DAF2BC76}" type="pres">
      <dgm:prSet presAssocID="{B608DA22-8210-43CE-829C-BA3AE824701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83382E8-CBD1-4223-8379-C5A33A85128D}" type="pres">
      <dgm:prSet presAssocID="{B608DA22-8210-43CE-829C-BA3AE8247017}" presName="spaceRect" presStyleCnt="0"/>
      <dgm:spPr/>
    </dgm:pt>
    <dgm:pt modelId="{97B54005-1010-4C8A-BF85-8766BEEEEAA9}" type="pres">
      <dgm:prSet presAssocID="{B608DA22-8210-43CE-829C-BA3AE8247017}" presName="parTx" presStyleLbl="revTx" presStyleIdx="3" presStyleCnt="6">
        <dgm:presLayoutVars>
          <dgm:chMax val="0"/>
          <dgm:chPref val="0"/>
        </dgm:presLayoutVars>
      </dgm:prSet>
      <dgm:spPr/>
    </dgm:pt>
    <dgm:pt modelId="{60D3A621-0658-461B-9731-D8975F0A6613}" type="pres">
      <dgm:prSet presAssocID="{96D99E6D-A62C-439A-870C-BD31CCFBD0C4}" presName="sibTrans" presStyleCnt="0"/>
      <dgm:spPr/>
    </dgm:pt>
    <dgm:pt modelId="{D49E1CFE-1A5A-4079-9AB3-6D1206BB6AD1}" type="pres">
      <dgm:prSet presAssocID="{671F405A-CE6C-4FAC-B140-53F04F4A3096}" presName="compNode" presStyleCnt="0"/>
      <dgm:spPr/>
    </dgm:pt>
    <dgm:pt modelId="{F1C87F5B-47F3-4AA5-A959-04FF2D40FD18}" type="pres">
      <dgm:prSet presAssocID="{671F405A-CE6C-4FAC-B140-53F04F4A3096}" presName="bgRect" presStyleLbl="bgShp" presStyleIdx="4" presStyleCnt="6"/>
      <dgm:spPr/>
    </dgm:pt>
    <dgm:pt modelId="{1B0F5F0A-152C-4C2E-A44A-C422D85A2765}" type="pres">
      <dgm:prSet presAssocID="{671F405A-CE6C-4FAC-B140-53F04F4A309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loons"/>
        </a:ext>
      </dgm:extLst>
    </dgm:pt>
    <dgm:pt modelId="{8EBD8563-8986-4105-BEDD-F2ECDF631EE6}" type="pres">
      <dgm:prSet presAssocID="{671F405A-CE6C-4FAC-B140-53F04F4A3096}" presName="spaceRect" presStyleCnt="0"/>
      <dgm:spPr/>
    </dgm:pt>
    <dgm:pt modelId="{45BB636E-E6D9-48F7-9DA0-EAC4FB10C6F7}" type="pres">
      <dgm:prSet presAssocID="{671F405A-CE6C-4FAC-B140-53F04F4A3096}" presName="parTx" presStyleLbl="revTx" presStyleIdx="4" presStyleCnt="6">
        <dgm:presLayoutVars>
          <dgm:chMax val="0"/>
          <dgm:chPref val="0"/>
        </dgm:presLayoutVars>
      </dgm:prSet>
      <dgm:spPr/>
    </dgm:pt>
    <dgm:pt modelId="{23F44A8A-43B2-456B-9F4F-CC82EA5A3D74}" type="pres">
      <dgm:prSet presAssocID="{218AAF3A-74CB-466B-9EEC-97BD096311C4}" presName="sibTrans" presStyleCnt="0"/>
      <dgm:spPr/>
    </dgm:pt>
    <dgm:pt modelId="{6995E93C-27CC-4C2C-A8EA-C42E82E6C8DD}" type="pres">
      <dgm:prSet presAssocID="{92C470F6-2208-43D8-B84D-81E0D9DD53D5}" presName="compNode" presStyleCnt="0"/>
      <dgm:spPr/>
    </dgm:pt>
    <dgm:pt modelId="{4C0C8A44-4217-4908-B6E7-53A50E325952}" type="pres">
      <dgm:prSet presAssocID="{92C470F6-2208-43D8-B84D-81E0D9DD53D5}" presName="bgRect" presStyleLbl="bgShp" presStyleIdx="5" presStyleCnt="6"/>
      <dgm:spPr/>
    </dgm:pt>
    <dgm:pt modelId="{7ED90677-AA57-4A97-9131-B06F31B4177F}" type="pres">
      <dgm:prSet presAssocID="{92C470F6-2208-43D8-B84D-81E0D9DD53D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0796F8C6-DFBF-463A-818C-51693D9F440C}" type="pres">
      <dgm:prSet presAssocID="{92C470F6-2208-43D8-B84D-81E0D9DD53D5}" presName="spaceRect" presStyleCnt="0"/>
      <dgm:spPr/>
    </dgm:pt>
    <dgm:pt modelId="{31A560CC-6ADC-48AC-88B7-F45B11403A55}" type="pres">
      <dgm:prSet presAssocID="{92C470F6-2208-43D8-B84D-81E0D9DD53D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2330E04-E2BD-4D7E-B00F-0713A8A65654}" srcId="{69EE64D1-67AC-437D-A4D4-F0E0A7E157EB}" destId="{92C470F6-2208-43D8-B84D-81E0D9DD53D5}" srcOrd="5" destOrd="0" parTransId="{118D7E42-BCA6-4A82-9E59-BB4152F890DF}" sibTransId="{AC8B1559-9F05-40F6-849E-BF97B6C3BD98}"/>
    <dgm:cxn modelId="{9A6DB011-56BB-4C88-8A4C-B172735B26B0}" srcId="{69EE64D1-67AC-437D-A4D4-F0E0A7E157EB}" destId="{035A9DD7-EA0C-4D81-B00F-A5A53B88BA88}" srcOrd="0" destOrd="0" parTransId="{F9ABEAA4-F139-4550-AEF7-0CCD613FA8AA}" sibTransId="{02D21888-5A70-403F-81DC-BB362E680F2C}"/>
    <dgm:cxn modelId="{F220B022-789B-460C-B0A5-D38CF4DD083A}" srcId="{69EE64D1-67AC-437D-A4D4-F0E0A7E157EB}" destId="{B608DA22-8210-43CE-829C-BA3AE8247017}" srcOrd="3" destOrd="0" parTransId="{0F581A33-A7CF-4731-905A-EA11C02BA551}" sibTransId="{96D99E6D-A62C-439A-870C-BD31CCFBD0C4}"/>
    <dgm:cxn modelId="{38E53841-E9FA-4900-8226-568E21CDC6A7}" srcId="{69EE64D1-67AC-437D-A4D4-F0E0A7E157EB}" destId="{720586CF-A6E5-4C7A-9A0F-38F590E7816E}" srcOrd="2" destOrd="0" parTransId="{14F139B8-0B0A-4383-95E3-34093ED10ADD}" sibTransId="{87561105-F0A7-403F-B206-604EAF908258}"/>
    <dgm:cxn modelId="{94323962-616F-405A-8F63-26CCAAF11BC8}" type="presOf" srcId="{92C470F6-2208-43D8-B84D-81E0D9DD53D5}" destId="{31A560CC-6ADC-48AC-88B7-F45B11403A55}" srcOrd="0" destOrd="0" presId="urn:microsoft.com/office/officeart/2018/2/layout/IconVerticalSolidList"/>
    <dgm:cxn modelId="{B1A3AE7B-7E0C-4ACC-899E-3CF7B0A6F893}" type="presOf" srcId="{7199EBED-124F-4448-988C-6E1AB35581AB}" destId="{13F861CF-CA22-4701-BE2B-2731C90C83D0}" srcOrd="0" destOrd="0" presId="urn:microsoft.com/office/officeart/2018/2/layout/IconVerticalSolidList"/>
    <dgm:cxn modelId="{6DF979AB-58A2-4494-BB7B-7C204A383EC6}" type="presOf" srcId="{720586CF-A6E5-4C7A-9A0F-38F590E7816E}" destId="{0B632081-7BA0-482F-81E8-27E24F1FF123}" srcOrd="0" destOrd="0" presId="urn:microsoft.com/office/officeart/2018/2/layout/IconVerticalSolidList"/>
    <dgm:cxn modelId="{EB7A26BA-3006-4A58-907B-FBAA0CA2135C}" srcId="{69EE64D1-67AC-437D-A4D4-F0E0A7E157EB}" destId="{7199EBED-124F-4448-988C-6E1AB35581AB}" srcOrd="1" destOrd="0" parTransId="{B476837E-14F6-44CB-9DE4-179BD3F5F121}" sibTransId="{534A4C96-8A6F-412D-8B29-C5DA37A87AEE}"/>
    <dgm:cxn modelId="{2B5A1CBE-6AD4-4C75-820B-1648552A595D}" type="presOf" srcId="{B608DA22-8210-43CE-829C-BA3AE8247017}" destId="{97B54005-1010-4C8A-BF85-8766BEEEEAA9}" srcOrd="0" destOrd="0" presId="urn:microsoft.com/office/officeart/2018/2/layout/IconVerticalSolidList"/>
    <dgm:cxn modelId="{513403C2-E216-4D0E-BA6E-23BDF4880DA7}" type="presOf" srcId="{69EE64D1-67AC-437D-A4D4-F0E0A7E157EB}" destId="{58972F15-4F94-46C3-B9EC-04022EC541F9}" srcOrd="0" destOrd="0" presId="urn:microsoft.com/office/officeart/2018/2/layout/IconVerticalSolidList"/>
    <dgm:cxn modelId="{CA6629C3-B425-4472-AF09-CFD17D2BEEC7}" type="presOf" srcId="{671F405A-CE6C-4FAC-B140-53F04F4A3096}" destId="{45BB636E-E6D9-48F7-9DA0-EAC4FB10C6F7}" srcOrd="0" destOrd="0" presId="urn:microsoft.com/office/officeart/2018/2/layout/IconVerticalSolidList"/>
    <dgm:cxn modelId="{76CB73CE-84A1-41DA-BAF2-097F2C2AA7FA}" type="presOf" srcId="{035A9DD7-EA0C-4D81-B00F-A5A53B88BA88}" destId="{FFC4589F-DE5D-4981-81E9-2429C0C541A6}" srcOrd="0" destOrd="0" presId="urn:microsoft.com/office/officeart/2018/2/layout/IconVerticalSolidList"/>
    <dgm:cxn modelId="{85DC7DD1-D80D-4D0E-89A2-627C1E0DD90A}" srcId="{69EE64D1-67AC-437D-A4D4-F0E0A7E157EB}" destId="{671F405A-CE6C-4FAC-B140-53F04F4A3096}" srcOrd="4" destOrd="0" parTransId="{BC06619D-B177-46CA-976E-08B706EDF14E}" sibTransId="{218AAF3A-74CB-466B-9EEC-97BD096311C4}"/>
    <dgm:cxn modelId="{C41A006E-2735-4A3F-B3AB-9BC20E33A6E1}" type="presParOf" srcId="{58972F15-4F94-46C3-B9EC-04022EC541F9}" destId="{6659A1AB-8330-428B-B77E-9E858C679442}" srcOrd="0" destOrd="0" presId="urn:microsoft.com/office/officeart/2018/2/layout/IconVerticalSolidList"/>
    <dgm:cxn modelId="{B0D38CE5-35E7-4C78-92BB-7398E3A53054}" type="presParOf" srcId="{6659A1AB-8330-428B-B77E-9E858C679442}" destId="{FEAB26AD-51F8-40FC-BC15-C698D957C852}" srcOrd="0" destOrd="0" presId="urn:microsoft.com/office/officeart/2018/2/layout/IconVerticalSolidList"/>
    <dgm:cxn modelId="{DF776765-3F0F-4C58-B686-1283E3ED0C50}" type="presParOf" srcId="{6659A1AB-8330-428B-B77E-9E858C679442}" destId="{855A42E6-01A9-4B14-B028-5119CC4D28B8}" srcOrd="1" destOrd="0" presId="urn:microsoft.com/office/officeart/2018/2/layout/IconVerticalSolidList"/>
    <dgm:cxn modelId="{4E4A96D6-97BC-43F1-BCC2-F4A6EC94ED6E}" type="presParOf" srcId="{6659A1AB-8330-428B-B77E-9E858C679442}" destId="{D7CA9DCA-DB0B-4BF6-A5D7-4961C873A1A1}" srcOrd="2" destOrd="0" presId="urn:microsoft.com/office/officeart/2018/2/layout/IconVerticalSolidList"/>
    <dgm:cxn modelId="{D7D5FB59-7108-42F8-A76B-72F685FBE859}" type="presParOf" srcId="{6659A1AB-8330-428B-B77E-9E858C679442}" destId="{FFC4589F-DE5D-4981-81E9-2429C0C541A6}" srcOrd="3" destOrd="0" presId="urn:microsoft.com/office/officeart/2018/2/layout/IconVerticalSolidList"/>
    <dgm:cxn modelId="{9852F0F0-44E8-449B-B7B8-DAFA121A44AA}" type="presParOf" srcId="{58972F15-4F94-46C3-B9EC-04022EC541F9}" destId="{65C64FD9-654C-469D-B1F6-A2600DA22191}" srcOrd="1" destOrd="0" presId="urn:microsoft.com/office/officeart/2018/2/layout/IconVerticalSolidList"/>
    <dgm:cxn modelId="{6A94C53C-9F87-4440-870D-67E81B095BFE}" type="presParOf" srcId="{58972F15-4F94-46C3-B9EC-04022EC541F9}" destId="{3F0CF292-B41B-422E-9A32-1458E342E958}" srcOrd="2" destOrd="0" presId="urn:microsoft.com/office/officeart/2018/2/layout/IconVerticalSolidList"/>
    <dgm:cxn modelId="{73C44028-A38D-4324-8AE8-DFB677139CCB}" type="presParOf" srcId="{3F0CF292-B41B-422E-9A32-1458E342E958}" destId="{2FA62339-9B90-4BE4-8E17-2AD49422D3A1}" srcOrd="0" destOrd="0" presId="urn:microsoft.com/office/officeart/2018/2/layout/IconVerticalSolidList"/>
    <dgm:cxn modelId="{1D3F06F0-BB2F-4589-96CC-99952E76011F}" type="presParOf" srcId="{3F0CF292-B41B-422E-9A32-1458E342E958}" destId="{70742B21-6F01-4AD2-9CB0-EB1CE0EA2E3A}" srcOrd="1" destOrd="0" presId="urn:microsoft.com/office/officeart/2018/2/layout/IconVerticalSolidList"/>
    <dgm:cxn modelId="{8CA6CAF8-7F6C-47BF-9816-3C0BA40138EB}" type="presParOf" srcId="{3F0CF292-B41B-422E-9A32-1458E342E958}" destId="{71B8A926-7330-40D4-BDDF-B4319E363D9E}" srcOrd="2" destOrd="0" presId="urn:microsoft.com/office/officeart/2018/2/layout/IconVerticalSolidList"/>
    <dgm:cxn modelId="{51209ED2-DC3B-4400-8A6F-39622248BDF4}" type="presParOf" srcId="{3F0CF292-B41B-422E-9A32-1458E342E958}" destId="{13F861CF-CA22-4701-BE2B-2731C90C83D0}" srcOrd="3" destOrd="0" presId="urn:microsoft.com/office/officeart/2018/2/layout/IconVerticalSolidList"/>
    <dgm:cxn modelId="{1346EB26-EFC1-4108-8FA8-4BF07728A165}" type="presParOf" srcId="{58972F15-4F94-46C3-B9EC-04022EC541F9}" destId="{9CD38FE6-6FE3-4D80-BD17-5BE528E89522}" srcOrd="3" destOrd="0" presId="urn:microsoft.com/office/officeart/2018/2/layout/IconVerticalSolidList"/>
    <dgm:cxn modelId="{F75659E1-48AD-4518-9FC6-2F7462961756}" type="presParOf" srcId="{58972F15-4F94-46C3-B9EC-04022EC541F9}" destId="{8EAF73B1-95F2-4C7A-9BE0-0DC63FF36A99}" srcOrd="4" destOrd="0" presId="urn:microsoft.com/office/officeart/2018/2/layout/IconVerticalSolidList"/>
    <dgm:cxn modelId="{75EC3DB2-5DF8-4C80-B88A-24418FCCBCEA}" type="presParOf" srcId="{8EAF73B1-95F2-4C7A-9BE0-0DC63FF36A99}" destId="{1A58D609-D729-481A-AF23-20CB90B3E6A4}" srcOrd="0" destOrd="0" presId="urn:microsoft.com/office/officeart/2018/2/layout/IconVerticalSolidList"/>
    <dgm:cxn modelId="{80ED461B-7E5B-4B61-BE68-F0E651877A63}" type="presParOf" srcId="{8EAF73B1-95F2-4C7A-9BE0-0DC63FF36A99}" destId="{2D1B2FB5-C85C-4176-9DE6-591801475EE2}" srcOrd="1" destOrd="0" presId="urn:microsoft.com/office/officeart/2018/2/layout/IconVerticalSolidList"/>
    <dgm:cxn modelId="{0B99BE44-A912-4DD5-89D3-8180E223291E}" type="presParOf" srcId="{8EAF73B1-95F2-4C7A-9BE0-0DC63FF36A99}" destId="{4E9535FB-85AF-4145-8CE9-2613DD02E98C}" srcOrd="2" destOrd="0" presId="urn:microsoft.com/office/officeart/2018/2/layout/IconVerticalSolidList"/>
    <dgm:cxn modelId="{3C10CFAD-628C-4BEF-AA20-9D04F43032E8}" type="presParOf" srcId="{8EAF73B1-95F2-4C7A-9BE0-0DC63FF36A99}" destId="{0B632081-7BA0-482F-81E8-27E24F1FF123}" srcOrd="3" destOrd="0" presId="urn:microsoft.com/office/officeart/2018/2/layout/IconVerticalSolidList"/>
    <dgm:cxn modelId="{DEE0EE05-CDC7-4DE8-A413-F8A5619F2513}" type="presParOf" srcId="{58972F15-4F94-46C3-B9EC-04022EC541F9}" destId="{A38B7BCF-7D9F-46C6-B833-A4CDAFDDACF5}" srcOrd="5" destOrd="0" presId="urn:microsoft.com/office/officeart/2018/2/layout/IconVerticalSolidList"/>
    <dgm:cxn modelId="{6CF09233-F097-4942-A876-155A36539C4C}" type="presParOf" srcId="{58972F15-4F94-46C3-B9EC-04022EC541F9}" destId="{AAE4E443-C7A9-4C74-AD72-A2F54407F6BD}" srcOrd="6" destOrd="0" presId="urn:microsoft.com/office/officeart/2018/2/layout/IconVerticalSolidList"/>
    <dgm:cxn modelId="{55341B5B-25A7-45B4-AEEC-AA083B004997}" type="presParOf" srcId="{AAE4E443-C7A9-4C74-AD72-A2F54407F6BD}" destId="{D77415B0-79C8-45DB-B2EE-C37980F3AD13}" srcOrd="0" destOrd="0" presId="urn:microsoft.com/office/officeart/2018/2/layout/IconVerticalSolidList"/>
    <dgm:cxn modelId="{F838928B-96B5-4A56-9360-5D52452DC406}" type="presParOf" srcId="{AAE4E443-C7A9-4C74-AD72-A2F54407F6BD}" destId="{E04A6693-E555-43BC-8D66-7644DAF2BC76}" srcOrd="1" destOrd="0" presId="urn:microsoft.com/office/officeart/2018/2/layout/IconVerticalSolidList"/>
    <dgm:cxn modelId="{86AFDAC7-1484-4314-9F56-3D64290357D3}" type="presParOf" srcId="{AAE4E443-C7A9-4C74-AD72-A2F54407F6BD}" destId="{783382E8-CBD1-4223-8379-C5A33A85128D}" srcOrd="2" destOrd="0" presId="urn:microsoft.com/office/officeart/2018/2/layout/IconVerticalSolidList"/>
    <dgm:cxn modelId="{E7F12590-1AA7-430F-AAE3-4C08BDD6CF22}" type="presParOf" srcId="{AAE4E443-C7A9-4C74-AD72-A2F54407F6BD}" destId="{97B54005-1010-4C8A-BF85-8766BEEEEAA9}" srcOrd="3" destOrd="0" presId="urn:microsoft.com/office/officeart/2018/2/layout/IconVerticalSolidList"/>
    <dgm:cxn modelId="{AA95B156-F05C-49B0-8376-6C137D6926F4}" type="presParOf" srcId="{58972F15-4F94-46C3-B9EC-04022EC541F9}" destId="{60D3A621-0658-461B-9731-D8975F0A6613}" srcOrd="7" destOrd="0" presId="urn:microsoft.com/office/officeart/2018/2/layout/IconVerticalSolidList"/>
    <dgm:cxn modelId="{B0B174F3-7081-4B17-AC10-6B85588FF95D}" type="presParOf" srcId="{58972F15-4F94-46C3-B9EC-04022EC541F9}" destId="{D49E1CFE-1A5A-4079-9AB3-6D1206BB6AD1}" srcOrd="8" destOrd="0" presId="urn:microsoft.com/office/officeart/2018/2/layout/IconVerticalSolidList"/>
    <dgm:cxn modelId="{4BA0AA85-C410-4D65-8FC6-34C2F1C54C91}" type="presParOf" srcId="{D49E1CFE-1A5A-4079-9AB3-6D1206BB6AD1}" destId="{F1C87F5B-47F3-4AA5-A959-04FF2D40FD18}" srcOrd="0" destOrd="0" presId="urn:microsoft.com/office/officeart/2018/2/layout/IconVerticalSolidList"/>
    <dgm:cxn modelId="{862F4AB4-A6D4-4C7A-8B53-88321BFE855C}" type="presParOf" srcId="{D49E1CFE-1A5A-4079-9AB3-6D1206BB6AD1}" destId="{1B0F5F0A-152C-4C2E-A44A-C422D85A2765}" srcOrd="1" destOrd="0" presId="urn:microsoft.com/office/officeart/2018/2/layout/IconVerticalSolidList"/>
    <dgm:cxn modelId="{BF5C262E-E977-4140-A4FC-4EAED3E108C7}" type="presParOf" srcId="{D49E1CFE-1A5A-4079-9AB3-6D1206BB6AD1}" destId="{8EBD8563-8986-4105-BEDD-F2ECDF631EE6}" srcOrd="2" destOrd="0" presId="urn:microsoft.com/office/officeart/2018/2/layout/IconVerticalSolidList"/>
    <dgm:cxn modelId="{EFB1C701-00F0-4FFF-9DC4-3B673442F29A}" type="presParOf" srcId="{D49E1CFE-1A5A-4079-9AB3-6D1206BB6AD1}" destId="{45BB636E-E6D9-48F7-9DA0-EAC4FB10C6F7}" srcOrd="3" destOrd="0" presId="urn:microsoft.com/office/officeart/2018/2/layout/IconVerticalSolidList"/>
    <dgm:cxn modelId="{F29D4077-A1BC-4C70-ADDA-70ABBB311F43}" type="presParOf" srcId="{58972F15-4F94-46C3-B9EC-04022EC541F9}" destId="{23F44A8A-43B2-456B-9F4F-CC82EA5A3D74}" srcOrd="9" destOrd="0" presId="urn:microsoft.com/office/officeart/2018/2/layout/IconVerticalSolidList"/>
    <dgm:cxn modelId="{02F04B46-5688-49C6-931B-55BD5D3BFAB8}" type="presParOf" srcId="{58972F15-4F94-46C3-B9EC-04022EC541F9}" destId="{6995E93C-27CC-4C2C-A8EA-C42E82E6C8DD}" srcOrd="10" destOrd="0" presId="urn:microsoft.com/office/officeart/2018/2/layout/IconVerticalSolidList"/>
    <dgm:cxn modelId="{98C9A43D-983D-4989-856D-9B5778B0BD50}" type="presParOf" srcId="{6995E93C-27CC-4C2C-A8EA-C42E82E6C8DD}" destId="{4C0C8A44-4217-4908-B6E7-53A50E325952}" srcOrd="0" destOrd="0" presId="urn:microsoft.com/office/officeart/2018/2/layout/IconVerticalSolidList"/>
    <dgm:cxn modelId="{920BA534-4B77-4369-A5CC-B6F9956630E3}" type="presParOf" srcId="{6995E93C-27CC-4C2C-A8EA-C42E82E6C8DD}" destId="{7ED90677-AA57-4A97-9131-B06F31B4177F}" srcOrd="1" destOrd="0" presId="urn:microsoft.com/office/officeart/2018/2/layout/IconVerticalSolidList"/>
    <dgm:cxn modelId="{03C86F3D-7827-47C9-8260-E734AAD70F30}" type="presParOf" srcId="{6995E93C-27CC-4C2C-A8EA-C42E82E6C8DD}" destId="{0796F8C6-DFBF-463A-818C-51693D9F440C}" srcOrd="2" destOrd="0" presId="urn:microsoft.com/office/officeart/2018/2/layout/IconVerticalSolidList"/>
    <dgm:cxn modelId="{2AF414DA-F34D-4768-9104-86DFB7657092}" type="presParOf" srcId="{6995E93C-27CC-4C2C-A8EA-C42E82E6C8DD}" destId="{31A560CC-6ADC-48AC-88B7-F45B11403A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B26AD-51F8-40FC-BC15-C698D957C852}">
      <dsp:nvSpPr>
        <dsp:cNvPr id="0" name=""/>
        <dsp:cNvSpPr/>
      </dsp:nvSpPr>
      <dsp:spPr>
        <a:xfrm>
          <a:off x="0" y="0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A42E6-01A9-4B14-B028-5119CC4D28B8}">
      <dsp:nvSpPr>
        <dsp:cNvPr id="0" name=""/>
        <dsp:cNvSpPr/>
      </dsp:nvSpPr>
      <dsp:spPr>
        <a:xfrm>
          <a:off x="207717" y="156112"/>
          <a:ext cx="377668" cy="37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4589F-DE5D-4981-81E9-2429C0C541A6}">
      <dsp:nvSpPr>
        <dsp:cNvPr id="0" name=""/>
        <dsp:cNvSpPr/>
      </dsp:nvSpPr>
      <dsp:spPr>
        <a:xfrm>
          <a:off x="793102" y="161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Trustworthy issuers: </a:t>
          </a:r>
          <a:r>
            <a:rPr lang="en-US" sz="1800" b="0" kern="1200" dirty="0"/>
            <a:t>Trust anchor/root CAs and Intermediary CAs; </a:t>
          </a:r>
          <a:br>
            <a:rPr lang="en-US" sz="1800" b="0" kern="1200" dirty="0"/>
          </a:br>
          <a:r>
            <a:rPr lang="en-US" sz="1800" b="0" kern="1200" dirty="0"/>
            <a:t>Limitations on Intermediary CAs (e.g., restricted domain names)</a:t>
          </a:r>
        </a:p>
      </dsp:txBody>
      <dsp:txXfrm>
        <a:off x="793102" y="1611"/>
        <a:ext cx="7436497" cy="686669"/>
      </dsp:txXfrm>
    </dsp:sp>
    <dsp:sp modelId="{2FA62339-9B90-4BE4-8E17-2AD49422D3A1}">
      <dsp:nvSpPr>
        <dsp:cNvPr id="0" name=""/>
        <dsp:cNvSpPr/>
      </dsp:nvSpPr>
      <dsp:spPr>
        <a:xfrm>
          <a:off x="0" y="859948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B21-6F01-4AD2-9CB0-EB1CE0EA2E3A}">
      <dsp:nvSpPr>
        <dsp:cNvPr id="0" name=""/>
        <dsp:cNvSpPr/>
      </dsp:nvSpPr>
      <dsp:spPr>
        <a:xfrm>
          <a:off x="207717" y="1014448"/>
          <a:ext cx="377668" cy="37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F861CF-CA22-4701-BE2B-2731C90C83D0}">
      <dsp:nvSpPr>
        <dsp:cNvPr id="0" name=""/>
        <dsp:cNvSpPr/>
      </dsp:nvSpPr>
      <dsp:spPr>
        <a:xfrm>
          <a:off x="793102" y="859948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Accountability: </a:t>
          </a:r>
          <a:r>
            <a:rPr lang="en-US" sz="1800" kern="1200" dirty="0"/>
            <a:t>identify issuer of given certificate</a:t>
          </a:r>
        </a:p>
      </dsp:txBody>
      <dsp:txXfrm>
        <a:off x="793102" y="859948"/>
        <a:ext cx="7436497" cy="686669"/>
      </dsp:txXfrm>
    </dsp:sp>
    <dsp:sp modelId="{1A58D609-D729-481A-AF23-20CB90B3E6A4}">
      <dsp:nvSpPr>
        <dsp:cNvPr id="0" name=""/>
        <dsp:cNvSpPr/>
      </dsp:nvSpPr>
      <dsp:spPr>
        <a:xfrm>
          <a:off x="0" y="171828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B2FB5-C85C-4176-9DE6-591801475EE2}">
      <dsp:nvSpPr>
        <dsp:cNvPr id="0" name=""/>
        <dsp:cNvSpPr/>
      </dsp:nvSpPr>
      <dsp:spPr>
        <a:xfrm>
          <a:off x="207717" y="1872785"/>
          <a:ext cx="377668" cy="3776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2081-7BA0-482F-81E8-27E24F1FF123}">
      <dsp:nvSpPr>
        <dsp:cNvPr id="0" name=""/>
        <dsp:cNvSpPr/>
      </dsp:nvSpPr>
      <dsp:spPr>
        <a:xfrm>
          <a:off x="793102" y="171828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Timeliness: </a:t>
          </a:r>
          <a:r>
            <a:rPr lang="en-US" sz="1800" kern="1200" dirty="0"/>
            <a:t>limited validity period, timely </a:t>
          </a:r>
          <a:r>
            <a:rPr lang="en-US" sz="1800" b="1" kern="1200" dirty="0"/>
            <a:t>revocation</a:t>
          </a:r>
          <a:endParaRPr lang="en-US" sz="1800" kern="1200" dirty="0"/>
        </a:p>
      </dsp:txBody>
      <dsp:txXfrm>
        <a:off x="793102" y="1718284"/>
        <a:ext cx="7436497" cy="686669"/>
      </dsp:txXfrm>
    </dsp:sp>
    <dsp:sp modelId="{D77415B0-79C8-45DB-B2EE-C37980F3AD13}">
      <dsp:nvSpPr>
        <dsp:cNvPr id="0" name=""/>
        <dsp:cNvSpPr/>
      </dsp:nvSpPr>
      <dsp:spPr>
        <a:xfrm>
          <a:off x="0" y="2576621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6693-E555-43BC-8D66-7644DAF2BC76}">
      <dsp:nvSpPr>
        <dsp:cNvPr id="0" name=""/>
        <dsp:cNvSpPr/>
      </dsp:nvSpPr>
      <dsp:spPr>
        <a:xfrm>
          <a:off x="207717" y="2731121"/>
          <a:ext cx="377668" cy="3776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54005-1010-4C8A-BF85-8766BEEEEAA9}">
      <dsp:nvSpPr>
        <dsp:cNvPr id="0" name=""/>
        <dsp:cNvSpPr/>
      </dsp:nvSpPr>
      <dsp:spPr>
        <a:xfrm>
          <a:off x="793102" y="257662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Transparency: </a:t>
          </a:r>
          <a:r>
            <a:rPr lang="en-US" sz="1800" i="0" kern="1200" dirty="0"/>
            <a:t>public log of all certificate; no ‘hidden’ certs!</a:t>
          </a:r>
          <a:endParaRPr lang="en-US" sz="1800" kern="1200" dirty="0"/>
        </a:p>
      </dsp:txBody>
      <dsp:txXfrm>
        <a:off x="793102" y="2576621"/>
        <a:ext cx="7436497" cy="686669"/>
      </dsp:txXfrm>
    </dsp:sp>
    <dsp:sp modelId="{F1C87F5B-47F3-4AA5-A959-04FF2D40FD18}">
      <dsp:nvSpPr>
        <dsp:cNvPr id="0" name=""/>
        <dsp:cNvSpPr/>
      </dsp:nvSpPr>
      <dsp:spPr>
        <a:xfrm>
          <a:off x="0" y="3434957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F5F0A-152C-4C2E-A44A-C422D85A2765}">
      <dsp:nvSpPr>
        <dsp:cNvPr id="0" name=""/>
        <dsp:cNvSpPr/>
      </dsp:nvSpPr>
      <dsp:spPr>
        <a:xfrm>
          <a:off x="207717" y="3589458"/>
          <a:ext cx="377668" cy="3776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BB636E-E6D9-48F7-9DA0-EAC4FB10C6F7}">
      <dsp:nvSpPr>
        <dsp:cNvPr id="0" name=""/>
        <dsp:cNvSpPr/>
      </dsp:nvSpPr>
      <dsp:spPr>
        <a:xfrm>
          <a:off x="793102" y="3434957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Non-Equivocation: </a:t>
          </a:r>
          <a:r>
            <a:rPr lang="en-US" sz="1800" b="0" i="0" kern="1200" dirty="0"/>
            <a:t>one entity – one certificate </a:t>
          </a:r>
          <a:endParaRPr lang="en-US" sz="1800" b="0" kern="1200" dirty="0"/>
        </a:p>
      </dsp:txBody>
      <dsp:txXfrm>
        <a:off x="793102" y="3434957"/>
        <a:ext cx="7436497" cy="686669"/>
      </dsp:txXfrm>
    </dsp:sp>
    <dsp:sp modelId="{4C0C8A44-4217-4908-B6E7-53A50E325952}">
      <dsp:nvSpPr>
        <dsp:cNvPr id="0" name=""/>
        <dsp:cNvSpPr/>
      </dsp:nvSpPr>
      <dsp:spPr>
        <a:xfrm>
          <a:off x="0" y="429329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D90677-AA57-4A97-9131-B06F31B4177F}">
      <dsp:nvSpPr>
        <dsp:cNvPr id="0" name=""/>
        <dsp:cNvSpPr/>
      </dsp:nvSpPr>
      <dsp:spPr>
        <a:xfrm>
          <a:off x="207717" y="4447794"/>
          <a:ext cx="377668" cy="37766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560CC-6ADC-48AC-88B7-F45B11403A55}">
      <dsp:nvSpPr>
        <dsp:cNvPr id="0" name=""/>
        <dsp:cNvSpPr/>
      </dsp:nvSpPr>
      <dsp:spPr>
        <a:xfrm>
          <a:off x="793102" y="429329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Privacy: </a:t>
          </a:r>
          <a:r>
            <a:rPr lang="en-US" sz="1800" b="0" i="0" kern="1200" dirty="0"/>
            <a:t>why should CA know which site I use?</a:t>
          </a:r>
          <a:endParaRPr lang="en-US" sz="1800" b="0" kern="1200" dirty="0"/>
        </a:p>
      </dsp:txBody>
      <dsp:txXfrm>
        <a:off x="793102" y="4293294"/>
        <a:ext cx="7436497" cy="686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4/19/23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8.svg>
</file>

<file path=ppt/media/image180.png>
</file>

<file path=ppt/media/image19.png>
</file>

<file path=ppt/media/image190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1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70.png>
</file>

<file path=ppt/media/image8.png>
</file>

<file path=ppt/media/image8.wmf>
</file>

<file path=ppt/media/image80.png>
</file>

<file path=ppt/media/image9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4/19/23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78B8F10-AF10-4C89-810B-65A3A1DC19E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300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00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00CA0A-8DDA-43EC-81B9-40E3D443CDF0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17</a:t>
            </a:fld>
            <a:endParaRPr lang="en-US" altLang="en-US" sz="1300"/>
          </a:p>
        </p:txBody>
      </p:sp>
      <p:sp>
        <p:nvSpPr>
          <p:cNvPr id="1300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3005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50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19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BC9EAE-58D5-4249-8811-B991B69C750D}" type="slidenum">
              <a:rPr lang="he-IL" altLang="en-US" b="0"/>
              <a:pPr eaLnBrk="1" hangingPunct="1"/>
              <a:t>27</a:t>
            </a:fld>
            <a:endParaRPr lang="en-US" altLang="en-US" b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 lIns="96660" tIns="48329" rIns="96660" bIns="48329"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254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759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915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4/19/23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16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4/19/23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8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9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7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hccc-ss-152-1/chapter/research-designs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lvl="2" eaLnBrk="1" hangingPunct="1"/>
                <a:r>
                  <a:rPr lang="en-US" altLang="en-US" sz="2600" dirty="0"/>
                  <a:t>So why use it? Some special properties… 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1421314" name="AutoShape 2"/>
          <p:cNvSpPr>
            <a:spLocks noChangeArrowheads="1"/>
          </p:cNvSpPr>
          <p:nvPr/>
        </p:nvSpPr>
        <p:spPr bwMode="auto">
          <a:xfrm>
            <a:off x="6831013" y="336550"/>
            <a:ext cx="2151062" cy="1531938"/>
          </a:xfrm>
          <a:prstGeom prst="ellipseRibbon">
            <a:avLst>
              <a:gd name="adj1" fmla="val 25000"/>
              <a:gd name="adj2" fmla="val 50000"/>
              <a:gd name="adj3" fmla="val 12500"/>
            </a:avLst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2002</a:t>
            </a:r>
            <a:br>
              <a:rPr lang="en-US" altLang="en-US" sz="2000"/>
            </a:br>
            <a:r>
              <a:rPr lang="en-US" altLang="en-US" sz="2000"/>
              <a:t>Turing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Award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Not really covered in this course – take crypto!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; let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/>
              <a:t>Or co-prime with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0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3200" i="1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000" dirty="0"/>
              <a:t>Intuitively: 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000" dirty="0"/>
              <a:t> </a:t>
            </a:r>
            <a:r>
              <a:rPr lang="en-US" altLang="en-US" sz="2000" dirty="0">
                <a:sym typeface="Wingdings" panose="05000000000000000000" pitchFamily="2" charset="2"/>
              </a:rPr>
              <a:t> 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0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142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13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800" i="1" dirty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err="1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Eulers’Theorem</a:t>
            </a:r>
            <a:r>
              <a:rPr lang="en-US" altLang="en-US" sz="28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err="1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’ Theorem holds (only) if </a:t>
            </a:r>
            <a:r>
              <a:rPr lang="en-US" altLang="en-US" sz="28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  <a:endParaRPr lang="en-US" altLang="en-US" sz="2000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400" dirty="0"/>
                  <a:t>RSA problem: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400" dirty="0"/>
                  <a:t>given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and ‘ciphertext’ value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4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400" dirty="0"/>
                  <a:t>RSA assumption: if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are chosen `correctly’, then the RSA problem is `hard’</a:t>
                </a:r>
              </a:p>
              <a:p>
                <a:pPr lvl="1"/>
                <a:r>
                  <a:rPr lang="en-US" sz="2400" dirty="0"/>
                  <a:t>I.e., no efficient algorithm can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400" dirty="0"/>
                  <a:t> with non-negligible probability</a:t>
                </a:r>
              </a:p>
              <a:p>
                <a:pPr lvl="1"/>
                <a:r>
                  <a:rPr lang="en-US" sz="2400" dirty="0"/>
                  <a:t>For `large’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RSA and factoring</a:t>
                </a:r>
              </a:p>
              <a:p>
                <a:pPr lvl="1"/>
                <a:r>
                  <a:rPr lang="en-US" sz="2400" dirty="0"/>
                  <a:t>Factoring </a:t>
                </a:r>
                <a:r>
                  <a:rPr lang="en-US" sz="2400" dirty="0" err="1"/>
                  <a:t>alg</a:t>
                </a:r>
                <a:r>
                  <a:rPr lang="en-US" sz="2400" dirty="0"/>
                  <a:t> </a:t>
                </a:r>
                <a:r>
                  <a:rPr lang="en-US" sz="2400" dirty="0">
                    <a:sym typeface="Wingdings" panose="05000000000000000000" pitchFamily="2" charset="2"/>
                  </a:rPr>
                  <a:t>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r>
                  <a:rPr lang="en-US" sz="2400" dirty="0">
                    <a:sym typeface="Wingdings" panose="05000000000000000000" pitchFamily="2" charset="2"/>
                  </a:rPr>
                  <a:t> to ‘break’ RSA</a:t>
                </a: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Algorithm to find RSA private key  factoring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endParaRPr lang="en-US" sz="24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4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400" dirty="0">
                    <a:sym typeface="Wingdings" panose="05000000000000000000" pitchFamily="2" charset="2"/>
                  </a:rPr>
                  <a:t>allow factoring 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308" t="-1034" b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dirty="0"/>
              <a:t>It is a deterministic encryption scheme </a:t>
            </a:r>
            <a:r>
              <a:rPr lang="en-US" dirty="0">
                <a:sym typeface="Wingdings" pitchFamily="2" charset="2"/>
              </a:rPr>
              <a:t> cannot IND-CPA secure.</a:t>
            </a:r>
            <a:endParaRPr lang="en-US" altLang="en-US" sz="32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/>
              <a:t>RSA assumption does not rule out exposure of partial information about the plaintext.</a:t>
            </a:r>
          </a:p>
          <a:p>
            <a:r>
              <a:rPr lang="en-US" dirty="0"/>
              <a:t>It is not CCA secure.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>
                <a:solidFill>
                  <a:srgbClr val="FF00FF"/>
                </a:solidFill>
              </a:rPr>
              <a:t>A solution: apply a random padding to the plaintext then encryption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Padding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Required to…</a:t>
            </a:r>
          </a:p>
          <a:p>
            <a:pPr marL="742950" lvl="1" indent="-285750" eaLnBrk="1" hangingPunct="1"/>
            <a:r>
              <a:rPr lang="en-US" altLang="en-US" sz="2400" dirty="0"/>
              <a:t>Add randomization</a:t>
            </a:r>
          </a:p>
          <a:p>
            <a:pPr marL="1143000" lvl="2" indent="-228600" eaLnBrk="1" hangingPunct="1"/>
            <a:r>
              <a:rPr lang="en-US" altLang="en-US" sz="2000" dirty="0"/>
              <a:t>Prevent detection of repeating plaintext</a:t>
            </a:r>
          </a:p>
          <a:p>
            <a:pPr marL="742950" lvl="1" indent="-285750" eaLnBrk="1" hangingPunct="1"/>
            <a:r>
              <a:rPr lang="en-US" altLang="en-US" sz="2400" dirty="0"/>
              <a:t>Prevent  ‘related message’ attack (to allow use of tiny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dirty="0"/>
              <a:t>)</a:t>
            </a:r>
          </a:p>
          <a:p>
            <a:pPr marL="742950" lvl="1" indent="-285750" eaLnBrk="1" hangingPunct="1"/>
            <a:r>
              <a:rPr lang="en-US" altLang="en-US" sz="2400" dirty="0"/>
              <a:t>Detect, prevent (some) chosen-ciphertext attacks</a:t>
            </a:r>
          </a:p>
          <a:p>
            <a:pPr marL="415925" indent="-285750" eaLnBrk="1" hangingPunct="1"/>
            <a:r>
              <a:rPr lang="en-US" altLang="en-US" sz="2800" dirty="0"/>
              <a:t>Early paddings schemes subject to CCA attacks</a:t>
            </a:r>
          </a:p>
          <a:p>
            <a:pPr marL="742950" lvl="1" indent="-285750" eaLnBrk="1" hangingPunct="1"/>
            <a:r>
              <a:rPr lang="en-US" altLang="en-US" sz="2400" dirty="0"/>
              <a:t>Even ‘Feedback-only CCA’ (aware of </a:t>
            </a:r>
            <a:r>
              <a:rPr lang="en-US" altLang="en-US" sz="2400" dirty="0" err="1"/>
              <a:t>unpad</a:t>
            </a:r>
            <a:r>
              <a:rPr lang="en-US" altLang="en-US" sz="2400" dirty="0"/>
              <a:t> failure)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3" imgW="1447560" imgH="482400" progId="Equation.3">
                  <p:embed/>
                </p:oleObj>
              </mc:Choice>
              <mc:Fallback>
                <p:oleObj name="משוואה" r:id="rId3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5" imgW="1447560" imgH="203040" progId="Equation.3">
                  <p:embed/>
                </p:oleObj>
              </mc:Choice>
              <mc:Fallback>
                <p:oleObj name="משוואה" r:id="rId5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BC57D8-9A65-44A9-A945-4AB3BBB3DFA9}" type="slidenum">
              <a:rPr lang="he-IL" altLang="en-US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409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/>
              <a:t>How does Bob know Alice’s public key?</a:t>
            </a:r>
          </a:p>
        </p:txBody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Depends on threat model…</a:t>
            </a:r>
          </a:p>
          <a:p>
            <a:pPr lvl="1" eaLnBrk="1" hangingPunct="1"/>
            <a:r>
              <a:rPr lang="en-US" altLang="en-US" dirty="0"/>
              <a:t>Passive (`eavesdropping`) adversary: just send it</a:t>
            </a:r>
          </a:p>
          <a:p>
            <a:pPr lvl="1" eaLnBrk="1" hangingPunct="1"/>
            <a:r>
              <a:rPr lang="en-US" altLang="en-US" dirty="0"/>
              <a:t>Man-in-the-Middle (MITM): </a:t>
            </a:r>
            <a:r>
              <a:rPr lang="en-US" altLang="en-US" b="1" dirty="0"/>
              <a:t>authenticate </a:t>
            </a:r>
          </a:p>
          <a:p>
            <a:pPr eaLnBrk="1" hangingPunct="1"/>
            <a:r>
              <a:rPr lang="en-US" altLang="en-US" dirty="0"/>
              <a:t>Authenticate – how? </a:t>
            </a:r>
          </a:p>
          <a:p>
            <a:pPr lvl="1" eaLnBrk="1" hangingPunct="1"/>
            <a:r>
              <a:rPr lang="en-US" altLang="en-US" dirty="0"/>
              <a:t>MAC: requires shared secret key</a:t>
            </a:r>
          </a:p>
          <a:p>
            <a:pPr lvl="1" eaLnBrk="1" hangingPunct="1"/>
            <a:r>
              <a:rPr lang="en-US" altLang="en-US" b="1" dirty="0"/>
              <a:t>Public key signature scheme</a:t>
            </a:r>
            <a:r>
              <a:rPr lang="en-US" altLang="en-US" dirty="0"/>
              <a:t>: </a:t>
            </a:r>
            <a:br>
              <a:rPr lang="en-US" altLang="en-US" dirty="0"/>
            </a:br>
            <a:r>
              <a:rPr lang="en-US" altLang="en-US" dirty="0"/>
              <a:t>authenticate using public key</a:t>
            </a:r>
          </a:p>
          <a:p>
            <a:pPr lvl="1" eaLnBrk="1" hangingPunct="1"/>
            <a:r>
              <a:rPr lang="en-US" altLang="en-US" dirty="0"/>
              <a:t>Certificate: public key of entity – </a:t>
            </a:r>
            <a:r>
              <a:rPr lang="en-US" altLang="en-US" b="1" dirty="0"/>
              <a:t>signed </a:t>
            </a:r>
            <a:r>
              <a:rPr lang="en-US" altLang="en-US" dirty="0"/>
              <a:t>by </a:t>
            </a:r>
            <a:r>
              <a:rPr lang="en-US" altLang="en-US" b="1" dirty="0"/>
              <a:t>certificate authority (CA)</a:t>
            </a:r>
          </a:p>
          <a:p>
            <a:pPr lvl="2" eaLnBrk="1" hangingPunct="1"/>
            <a:r>
              <a:rPr lang="en-US" altLang="en-US" b="1" dirty="0"/>
              <a:t>This comes under what is called Public Key Infrastructure (PKI)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1"/>
            <a:ext cx="8186287" cy="1576496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signature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</a:t>
            </a:r>
            <a:r>
              <a:rPr lang="en-GB" altLang="en-US" sz="2000" dirty="0" err="1"/>
              <a:t>authentication+integrity</a:t>
            </a:r>
            <a:r>
              <a:rPr lang="en-GB" altLang="en-US" sz="2000" dirty="0"/>
              <a:t>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PKI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8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800" dirty="0"/>
                  <a:t>, attacker should be unable to find </a:t>
                </a:r>
                <a:r>
                  <a:rPr lang="en-US" altLang="en-US" sz="2800" b="1" dirty="0"/>
                  <a:t>any</a:t>
                </a:r>
                <a:r>
                  <a:rPr lang="en-US" altLang="en-US" sz="28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8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800" dirty="0"/>
                  <a:t>), i.e., </a:t>
                </a:r>
                <a:r>
                  <a:rPr lang="en-US" altLang="he-IL" sz="28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8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sz="2400" dirty="0"/>
                  <a:t>’, receive </a:t>
                </a:r>
                <a:r>
                  <a:rPr lang="el-GR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</a:t>
                </a:r>
                <a:r>
                  <a:rPr lang="en-US" altLang="he-IL" sz="24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</a:t>
                </a:r>
                <a:endParaRPr lang="en-US" altLang="en-US" sz="2400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For any message except chosen 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endParaRPr lang="en-US" altLang="en-US" sz="2400" dirty="0"/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447" t="-6564" r="-670" b="-35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14A154-82DD-9849-B52B-E9693BC38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20" y="1150326"/>
            <a:ext cx="6420182" cy="16866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4162F5-E13E-534F-9AF0-889C9923D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14" y="3399083"/>
            <a:ext cx="7326140" cy="212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49288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rgbClr val="0000FF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Short (&lt;n) messages: </a:t>
                </a:r>
                <a:r>
                  <a:rPr lang="en-GB" altLang="en-US" sz="2400" u="sng" dirty="0">
                    <a:solidFill>
                      <a:srgbClr val="0000FF"/>
                    </a:solidFill>
                  </a:rPr>
                  <a:t>RSA signing with message recovery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Long messages: </a:t>
                </a:r>
                <a:r>
                  <a:rPr lang="en-US" altLang="en-US" sz="2400" dirty="0">
                    <a:solidFill>
                      <a:srgbClr val="0000FF"/>
                    </a:solidFill>
                  </a:rPr>
                  <a:t>??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FF"/>
                    </a:solidFill>
                  </a:rPr>
                  <a:t>Hint: use </a:t>
                </a:r>
                <a:r>
                  <a:rPr lang="en-US" altLang="en-US" sz="2000" dirty="0"/>
                  <a:t>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000" i="1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/>
                </a:br>
                <a:endParaRPr lang="en-US" altLang="en-US" sz="20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492880"/>
              </a:xfrm>
              <a:blipFill>
                <a:blip r:embed="rId3"/>
                <a:stretch>
                  <a:fillRect l="-147" t="-1087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5991839" y="4702806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 b="-23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6946693" y="521899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6946693" y="577273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526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6946693" y="6299229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RSA allowed encryption and signing… </a:t>
            </a:r>
            <a:br>
              <a:rPr lang="en-US" dirty="0"/>
            </a:br>
            <a:r>
              <a:rPr lang="en-US" dirty="0"/>
              <a:t>based on assuming factoring is hard</a:t>
            </a:r>
          </a:p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PKI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keys are very useful…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Secure web connections </a:t>
            </a:r>
          </a:p>
          <a:p>
            <a:r>
              <a:rPr lang="en-US" sz="2800" dirty="0"/>
              <a:t>Software signing (against malware)</a:t>
            </a:r>
          </a:p>
          <a:p>
            <a:r>
              <a:rPr lang="en-US" sz="2800" dirty="0"/>
              <a:t>Secure messaging, email</a:t>
            </a:r>
          </a:p>
          <a:p>
            <a:r>
              <a:rPr lang="en-US" sz="2800" dirty="0"/>
              <a:t>Cryptocurrency and blockchains.</a:t>
            </a:r>
            <a:endParaRPr lang="en-US" sz="1800" dirty="0"/>
          </a:p>
          <a:p>
            <a:r>
              <a:rPr lang="en-US" sz="2800" dirty="0"/>
              <a:t>But …</a:t>
            </a:r>
          </a:p>
          <a:p>
            <a:pPr lvl="1"/>
            <a:r>
              <a:rPr lang="en-US" sz="2400" dirty="0"/>
              <a:t>How do we know the PK of an entity?</a:t>
            </a:r>
          </a:p>
          <a:p>
            <a:pPr lvl="2"/>
            <a:r>
              <a:rPr lang="en-US" sz="2400" dirty="0"/>
              <a:t>Mainly: signed by a </a:t>
            </a:r>
            <a:r>
              <a:rPr lang="en-US" sz="2400" b="1" dirty="0">
                <a:solidFill>
                  <a:srgbClr val="0000FF"/>
                </a:solidFill>
              </a:rPr>
              <a:t>trusted</a:t>
            </a:r>
            <a:r>
              <a:rPr lang="en-US" sz="2400" dirty="0"/>
              <a:t> </a:t>
            </a:r>
            <a:r>
              <a:rPr lang="en-US" sz="2400" b="1" dirty="0"/>
              <a:t>Certificate Authority</a:t>
            </a:r>
          </a:p>
          <a:p>
            <a:pPr lvl="2"/>
            <a:r>
              <a:rPr lang="en-US" sz="2400" dirty="0"/>
              <a:t>E.g., in TLS, browsers maintain list of ‘root CAs’</a:t>
            </a: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5B567E4-3B14-3E4D-9B4C-030ACB3BF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7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3513"/>
            <a:ext cx="7970838" cy="979487"/>
          </a:xfrm>
        </p:spPr>
        <p:txBody>
          <a:bodyPr/>
          <a:lstStyle/>
          <a:p>
            <a:pPr eaLnBrk="1" hangingPunct="1"/>
            <a:r>
              <a:rPr lang="en-US" altLang="en-US"/>
              <a:t>Public Key Certificates &amp; Authorities</a:t>
            </a:r>
          </a:p>
        </p:txBody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914400"/>
            <a:ext cx="8077200" cy="1593669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100" i="1" dirty="0">
                <a:solidFill>
                  <a:srgbClr val="0000FF"/>
                </a:solidFill>
              </a:rPr>
              <a:t>Certificate</a:t>
            </a:r>
            <a:r>
              <a:rPr lang="en-US" altLang="en-US" sz="2100" i="1" dirty="0"/>
              <a:t>:</a:t>
            </a:r>
            <a:r>
              <a:rPr lang="en-US" altLang="en-US" sz="2100" dirty="0"/>
              <a:t> signature by </a:t>
            </a:r>
            <a:r>
              <a:rPr lang="en-US" altLang="en-US" sz="2100" dirty="0">
                <a:solidFill>
                  <a:srgbClr val="0000FF"/>
                </a:solidFill>
              </a:rPr>
              <a:t>Issuer / Certificate Authority (CA) </a:t>
            </a:r>
            <a:r>
              <a:rPr lang="en-US" altLang="en-US" sz="2100" dirty="0"/>
              <a:t>over  </a:t>
            </a:r>
            <a:r>
              <a:rPr lang="en-US" altLang="en-US" sz="2100" dirty="0">
                <a:solidFill>
                  <a:srgbClr val="0000FF"/>
                </a:solidFill>
              </a:rPr>
              <a:t>subject</a:t>
            </a:r>
            <a:r>
              <a:rPr lang="en-US" altLang="en-US" sz="2100" dirty="0"/>
              <a:t>’s public key and </a:t>
            </a:r>
            <a:r>
              <a:rPr lang="en-US" altLang="en-US" sz="2100" dirty="0">
                <a:solidFill>
                  <a:srgbClr val="0000FF"/>
                </a:solidFill>
              </a:rPr>
              <a:t>attributes</a:t>
            </a:r>
            <a:endParaRPr lang="en-US" altLang="en-US" sz="2100" i="1" dirty="0">
              <a:solidFill>
                <a:srgbClr val="0000FF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100" dirty="0">
                <a:solidFill>
                  <a:srgbClr val="0000FF"/>
                </a:solidFill>
              </a:rPr>
              <a:t>Attributes: </a:t>
            </a:r>
            <a:r>
              <a:rPr lang="en-US" altLang="en-US" sz="2100" dirty="0"/>
              <a:t>identity (ID) and others…</a:t>
            </a:r>
          </a:p>
          <a:p>
            <a:pPr marL="742950" lvl="1" indent="-285750" eaLnBrk="1" hangingPunct="1">
              <a:lnSpc>
                <a:spcPct val="80000"/>
              </a:lnSpc>
            </a:pPr>
            <a:r>
              <a:rPr lang="en-US" altLang="en-US" sz="2000" dirty="0"/>
              <a:t>Validated by CA (liability?)</a:t>
            </a:r>
          </a:p>
          <a:p>
            <a:pPr marL="742950" lvl="1" indent="-285750" eaLnBrk="1" hangingPunct="1">
              <a:lnSpc>
                <a:spcPct val="80000"/>
              </a:lnSpc>
            </a:pPr>
            <a:r>
              <a:rPr lang="en-US" altLang="en-US" sz="2000" dirty="0"/>
              <a:t>Used by </a:t>
            </a:r>
            <a:r>
              <a:rPr lang="en-US" altLang="en-US" sz="2000" b="1" dirty="0">
                <a:solidFill>
                  <a:srgbClr val="0000FF"/>
                </a:solidFill>
              </a:rPr>
              <a:t>relying party </a:t>
            </a:r>
            <a:r>
              <a:rPr lang="en-US" altLang="en-US" sz="2000" dirty="0"/>
              <a:t>for decisions (e.g., use this website?)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D2F6AD-AD4B-6C43-BC69-7E28C3802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120" y="2743743"/>
            <a:ext cx="5745136" cy="285586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BAEBCB-C05C-7643-9C09-6AB1421360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42649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9276-E515-4815-853D-C6C3D8CC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are all about </a:t>
            </a:r>
            <a:r>
              <a:rPr lang="en-US" b="1" dirty="0"/>
              <a:t>Trust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</p:spPr>
            <p:txBody>
              <a:bodyPr/>
              <a:lstStyle/>
              <a:p>
                <a:r>
                  <a:rPr lang="en-US" sz="2800" dirty="0"/>
                  <a:t>Certificate: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𝑆𝑖𝑔𝑛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𝑐𝑜𝑚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en-US" sz="2800" dirty="0"/>
              </a:p>
              <a:p>
                <a:pPr lvl="1"/>
                <a:r>
                  <a:rPr lang="en-US" sz="2400" dirty="0"/>
                  <a:t>CA attests that Bob’s public key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𝐵𝑜𝑏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400" dirty="0"/>
              </a:p>
              <a:p>
                <a:r>
                  <a:rPr lang="en-US" sz="2800" dirty="0"/>
                  <a:t>Do we </a:t>
                </a:r>
                <a:r>
                  <a:rPr lang="en-US" sz="2800" b="1" dirty="0"/>
                  <a:t>trust</a:t>
                </a:r>
                <a:r>
                  <a:rPr lang="en-US" sz="2800" dirty="0"/>
                  <a:t> this attestation to be true?</a:t>
                </a:r>
              </a:p>
              <a:p>
                <a:r>
                  <a:rPr lang="en-US" sz="2800" dirty="0"/>
                  <a:t>Special case of </a:t>
                </a:r>
                <a:r>
                  <a:rPr lang="en-US" sz="2800" b="1" dirty="0"/>
                  <a:t>trust management</a:t>
                </a:r>
              </a:p>
              <a:p>
                <a:pPr lvl="1"/>
                <a:r>
                  <a:rPr lang="en-US" sz="2400" dirty="0"/>
                  <a:t>Important problem far beyond PKI… still not resolved !</a:t>
                </a:r>
              </a:p>
              <a:p>
                <a:pPr marL="0" indent="0">
                  <a:buNone/>
                </a:pP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  <a:blipFill>
                <a:blip r:embed="rId2"/>
                <a:stretch>
                  <a:fillRect l="-459" t="-1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89C86-8BF5-4040-8851-70E3211D8E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268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Rogue Certificates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Rogue cert: equivocating or misleading (domain) name</a:t>
            </a:r>
          </a:p>
          <a:p>
            <a:r>
              <a:rPr lang="en-US" sz="2400" dirty="0"/>
              <a:t>Attacker goals: </a:t>
            </a:r>
          </a:p>
          <a:p>
            <a:pPr lvl="1"/>
            <a:r>
              <a:rPr lang="en-US" sz="2200" dirty="0"/>
              <a:t>Impersonate: web-site, phishing email, signed malware..</a:t>
            </a:r>
          </a:p>
          <a:p>
            <a:pPr lvl="1"/>
            <a:r>
              <a:rPr lang="en-US" sz="2200" dirty="0"/>
              <a:t>Equivocating (same name): circumvent name-based security mechanisms, such as </a:t>
            </a:r>
            <a:r>
              <a:rPr lang="en-US" sz="2200" i="1" dirty="0"/>
              <a:t>Same-Origin-Policy (SOP), blacklists, whitelists</a:t>
            </a:r>
            <a:r>
              <a:rPr lang="en-US" sz="2200" dirty="0"/>
              <a:t>, </a:t>
            </a:r>
            <a:r>
              <a:rPr lang="en-US" sz="2200" i="1" dirty="0"/>
              <a:t>access-control </a:t>
            </a:r>
            <a:r>
              <a:rPr lang="en-US" sz="2200" dirty="0"/>
              <a:t>…</a:t>
            </a:r>
          </a:p>
          <a:p>
            <a:pPr lvl="1"/>
            <a:r>
              <a:rPr lang="en-US" sz="2200" dirty="0"/>
              <a:t>Name may be misleading even if not equivocating</a:t>
            </a:r>
          </a:p>
          <a:p>
            <a:r>
              <a:rPr lang="en-US" sz="2400" dirty="0"/>
              <a:t>Types of misleading names (‘cybersquatting’):</a:t>
            </a:r>
          </a:p>
          <a:p>
            <a:pPr lvl="1"/>
            <a:r>
              <a:rPr lang="en-US" sz="2000" dirty="0"/>
              <a:t>Combo names: bank.com vs.</a:t>
            </a:r>
            <a:r>
              <a:rPr lang="en-US" sz="2000" dirty="0">
                <a:solidFill>
                  <a:srgbClr val="FF0000"/>
                </a:solidFill>
              </a:rPr>
              <a:t> accts-bank.com, bank.accts.com, …</a:t>
            </a:r>
          </a:p>
          <a:p>
            <a:pPr lvl="1"/>
            <a:r>
              <a:rPr lang="en-US" sz="2000" dirty="0"/>
              <a:t>Domain-name hacking: accts.bank.com vs. </a:t>
            </a:r>
            <a:r>
              <a:rPr lang="en-US" sz="2000" dirty="0">
                <a:solidFill>
                  <a:srgbClr val="FF0000"/>
                </a:solidFill>
              </a:rPr>
              <a:t>accts-bank.com, … </a:t>
            </a:r>
            <a:r>
              <a:rPr lang="en-US" sz="2000" dirty="0"/>
              <a:t>or </a:t>
            </a:r>
            <a:r>
              <a:rPr lang="en-US" sz="2000" dirty="0">
                <a:solidFill>
                  <a:srgbClr val="FF0000"/>
                </a:solidFill>
              </a:rPr>
              <a:t>accts-bank.co</a:t>
            </a:r>
            <a:endParaRPr lang="en-US" sz="2000" dirty="0"/>
          </a:p>
          <a:p>
            <a:pPr lvl="1"/>
            <a:r>
              <a:rPr lang="en-US" sz="2000" dirty="0"/>
              <a:t>Homographic: paypal.com [l is L] vs. </a:t>
            </a:r>
            <a:r>
              <a:rPr lang="en-US" sz="2000" dirty="0">
                <a:solidFill>
                  <a:srgbClr val="FF0000"/>
                </a:solidFill>
              </a:rPr>
              <a:t>paypaI.com [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is I]</a:t>
            </a:r>
          </a:p>
          <a:p>
            <a:pPr lvl="1"/>
            <a:r>
              <a:rPr lang="en-US" sz="2000" dirty="0"/>
              <a:t>Typo-squatting: bank.com  vs. </a:t>
            </a:r>
            <a:r>
              <a:rPr lang="en-US" sz="2000" dirty="0">
                <a:solidFill>
                  <a:srgbClr val="FF0000"/>
                </a:solidFill>
              </a:rPr>
              <a:t>banc.com, baank.com, banl.com,…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6606367-F299-3348-B880-2A1244AC61C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2515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PKI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Although the signature over the certificate verifies correctly, there is still a failure and the certificate must be revoked.</a:t>
            </a:r>
          </a:p>
          <a:p>
            <a:pPr lvl="1"/>
            <a:r>
              <a:rPr lang="en-US" sz="2400" dirty="0"/>
              <a:t>This is called a PKI failure.</a:t>
            </a:r>
          </a:p>
          <a:p>
            <a:r>
              <a:rPr lang="en-US" sz="2400" dirty="0"/>
              <a:t>PKI failures include: </a:t>
            </a:r>
          </a:p>
          <a:p>
            <a:pPr lvl="1"/>
            <a:r>
              <a:rPr lang="en-US" sz="2200" dirty="0"/>
              <a:t>Subject key exposure.</a:t>
            </a:r>
          </a:p>
          <a:p>
            <a:pPr lvl="1"/>
            <a:r>
              <a:rPr lang="en-US" sz="2200" dirty="0"/>
              <a:t>CA failure.</a:t>
            </a:r>
          </a:p>
          <a:p>
            <a:pPr lvl="1"/>
            <a:r>
              <a:rPr lang="en-US" sz="2200" dirty="0"/>
              <a:t>Cryptanalysis certificate forgery.</a:t>
            </a:r>
          </a:p>
          <a:p>
            <a:pPr lvl="2"/>
            <a:r>
              <a:rPr lang="en-US" dirty="0"/>
              <a:t>Find collisions in the hash function used in the </a:t>
            </a:r>
            <a:r>
              <a:rPr lang="en-US" dirty="0" err="1"/>
              <a:t>HtS</a:t>
            </a:r>
            <a:r>
              <a:rPr lang="en-US" dirty="0"/>
              <a:t> paradigm, </a:t>
            </a:r>
          </a:p>
          <a:p>
            <a:pPr lvl="2"/>
            <a:r>
              <a:rPr lang="en-US" dirty="0"/>
              <a:t>or exploit some vulnerability in the digital signature scheme used for signing.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C029D7A-0FB7-7D4F-8C0C-3918CCCE74B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1464956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89FD-2BD7-4024-AE24-FFECC03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15" y="163850"/>
            <a:ext cx="8297862" cy="779462"/>
          </a:xfrm>
        </p:spPr>
        <p:txBody>
          <a:bodyPr/>
          <a:lstStyle/>
          <a:p>
            <a:r>
              <a:rPr lang="en-US" dirty="0"/>
              <a:t>Some Infamous PKI Failures</a:t>
            </a:r>
          </a:p>
        </p:txBody>
      </p:sp>
      <p:pic>
        <p:nvPicPr>
          <p:cNvPr id="8" name="Picture 7" descr="A picture containing cup, coffee, sitting, pair&#10;&#10;Description automatically generated">
            <a:extLst>
              <a:ext uri="{FF2B5EF4-FFF2-40B4-BE49-F238E27FC236}">
                <a16:creationId xmlns:a16="http://schemas.microsoft.com/office/drawing/2014/main" id="{B2C1FA1E-FFE7-4A42-AEEE-3E0E4F2B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2650" y="5070763"/>
            <a:ext cx="960787" cy="960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6EA499-D6C3-6842-8AF1-0A2FB01F2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0179" y="943311"/>
            <a:ext cx="6205947" cy="5096399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D3B0B31-86A0-C249-AAA0-33C5B585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34435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196-0FED-45B1-8031-1136035C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PKI Goals/Requirements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B4BEF3E-A1AF-45E5-8982-AD8484819CE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148459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D9B0858-86F4-244E-B60B-9326DCE1AF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339873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1: Section: 1.4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6: Sections 6.4, 6.5 (except 6.5.6 and 6.5.7), and 6.6 (except RSA with message recovery)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</a:t>
            </a:r>
            <a:r>
              <a:rPr lang="en-US" altLang="he-IL" sz="2600">
                <a:sym typeface="Wingdings" panose="05000000000000000000" pitchFamily="2" charset="2"/>
              </a:rPr>
              <a:t>: Section </a:t>
            </a:r>
            <a:r>
              <a:rPr lang="en-US" altLang="he-IL" sz="2600" dirty="0">
                <a:sym typeface="Wingdings" panose="05000000000000000000" pitchFamily="2" charset="2"/>
              </a:rPr>
              <a:t>8.1</a:t>
            </a:r>
            <a:endParaRPr lang="en-US" altLang="he-IL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D019D4-57D5-4948-BAF1-1DEF168BC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1246553"/>
            <a:ext cx="3797788" cy="16730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328B7B-1BC0-0840-98DA-F870FF5BD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76" y="3429000"/>
            <a:ext cx="7769254" cy="2397369"/>
          </a:xfrm>
          <a:prstGeom prst="rect">
            <a:avLst/>
          </a:prstGeom>
        </p:spPr>
      </p:pic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explore two flavors: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Turning [DH] to Public Key Cryptosystem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Solves dependency on DDH assumption; secure under the (weaker) CDH assumption.</a:t>
                </a:r>
              </a:p>
              <a:p>
                <a:pPr eaLnBrk="1" hangingPunct="1"/>
                <a:r>
                  <a:rPr lang="en-US" altLang="en-US" sz="2600" dirty="0"/>
                  <a:t>To encrypt message m to Alice:</a:t>
                </a:r>
                <a:endParaRPr lang="en-US" altLang="en-US" sz="2600" i="1" dirty="0"/>
              </a:p>
              <a:p>
                <a:pPr marL="742950" lvl="1" indent="-285750" eaLnBrk="1" hangingPunct="1"/>
                <a:r>
                  <a:rPr lang="en-US" altLang="en-US" sz="2200" dirty="0"/>
                  <a:t>Bob selects random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Sends: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((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2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)=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pseudo-random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  <a:blipFill>
                <a:blip r:embed="rId3"/>
                <a:stretch>
                  <a:fillRect l="-462" t="-2094" r="-1849" b="-13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630660" y="4594717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834951" y="4594717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228503" y="4594717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823699" y="572078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834951" y="5049515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Dot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94572" y="4589140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950622" y="4559222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22" y="4980634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6257" y="4980634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425" t="-9091" r="-3540" b="-2857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 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t="-9859" r="-1187" b="-2816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</a:t>
            </a:r>
            <a:r>
              <a:rPr lang="en-US" altLang="en-US" sz="4000" dirty="0" err="1"/>
              <a:t>Encyption</a:t>
            </a:r>
            <a:r>
              <a:rPr lang="en-US" altLang="en-US" sz="4000" dirty="0"/>
              <a:t>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Variant of [DH] PKC: Encrypt by multiplication, not XOR</a:t>
                </a:r>
              </a:p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m*(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=m*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  <a:blipFill>
                <a:blip r:embed="rId3"/>
                <a:stretch>
                  <a:fillRect l="-308" t="-3478" b="-591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*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r="-1007"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86198</TotalTime>
  <Words>2232</Words>
  <Application>Microsoft Macintosh PowerPoint</Application>
  <PresentationFormat>On-screen Show (4:3)</PresentationFormat>
  <Paragraphs>324</Paragraphs>
  <Slides>34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3400 - Introduction to Computer &amp; Network Security  (aka: Introduction to Cybersecurity)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Turning [DH] to Public Key Cryptosystem</vt:lpstr>
      <vt:lpstr>ElGamal Public Key Encyption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Padding RSA</vt:lpstr>
      <vt:lpstr>How does Bob know Alice’s public key?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   Public Key Infrastructure PKI  </vt:lpstr>
      <vt:lpstr>Public keys are very useful…</vt:lpstr>
      <vt:lpstr>Public Key Certificates &amp; Authorities</vt:lpstr>
      <vt:lpstr>Certificates are all about Trust </vt:lpstr>
      <vt:lpstr>Rogue Certificates</vt:lpstr>
      <vt:lpstr>PKI Failures</vt:lpstr>
      <vt:lpstr>Some Infamous PKI Failures</vt:lpstr>
      <vt:lpstr>PKI Goals/Requirements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641</cp:revision>
  <cp:lastPrinted>2022-04-19T18:53:54Z</cp:lastPrinted>
  <dcterms:created xsi:type="dcterms:W3CDTF">2003-03-23T06:19:47Z</dcterms:created>
  <dcterms:modified xsi:type="dcterms:W3CDTF">2023-04-19T15:02:34Z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